
<file path=[Content_Types].xml><?xml version="1.0" encoding="utf-8"?>
<Types xmlns="http://schemas.openxmlformats.org/package/2006/content-types">
  <Default Extension="crdownload" ContentType="image/png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9" userDrawn="1">
          <p15:clr>
            <a:srgbClr val="A4A3A4"/>
          </p15:clr>
        </p15:guide>
        <p15:guide id="2" pos="23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樽CP06" initials="樽CP06" lastIdx="1" clrIdx="0">
    <p:extLst>
      <p:ext uri="{19B8F6BF-5375-455C-9EA6-DF929625EA0E}">
        <p15:presenceInfo xmlns:p15="http://schemas.microsoft.com/office/powerpoint/2012/main" userId="樽CP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CCFF"/>
    <a:srgbClr val="FFE5FF"/>
    <a:srgbClr val="FF9900"/>
    <a:srgbClr val="FFFF99"/>
    <a:srgbClr val="FFCCCC"/>
    <a:srgbClr val="EBE4E4"/>
    <a:srgbClr val="00FFFF"/>
    <a:srgbClr val="66FFFF"/>
    <a:srgbClr val="02D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44" d="100"/>
          <a:sy n="44" d="100"/>
        </p:scale>
        <p:origin x="2376" y="66"/>
      </p:cViewPr>
      <p:guideLst>
        <p:guide orient="horz" pos="3209"/>
        <p:guide pos="231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99" y="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/>
          <a:lstStyle>
            <a:lvl1pPr algn="r">
              <a:defRPr sz="1200"/>
            </a:lvl1pPr>
          </a:lstStyle>
          <a:p>
            <a:fld id="{09E8EE11-04DD-4A58-9A20-82069259DE4A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42975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99" y="942975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 anchor="b"/>
          <a:lstStyle>
            <a:lvl1pPr algn="r">
              <a:defRPr sz="1200"/>
            </a:lvl1pPr>
          </a:lstStyle>
          <a:p>
            <a:fld id="{D6B29FD3-31D1-4048-842A-C992EC8EC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7742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99" y="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/>
          <a:lstStyle>
            <a:lvl1pPr algn="r">
              <a:defRPr sz="1200"/>
            </a:lvl1pPr>
          </a:lstStyle>
          <a:p>
            <a:fld id="{66756BEE-6E5A-456B-9E3D-398C6B201356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8" tIns="45657" rIns="91318" bIns="4565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6" y="4776796"/>
            <a:ext cx="5438775" cy="3908425"/>
          </a:xfrm>
          <a:prstGeom prst="rect">
            <a:avLst/>
          </a:prstGeom>
        </p:spPr>
        <p:txBody>
          <a:bodyPr vert="horz" lIns="91318" tIns="45657" rIns="91318" bIns="456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2975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99" y="9429750"/>
            <a:ext cx="2946400" cy="496889"/>
          </a:xfrm>
          <a:prstGeom prst="rect">
            <a:avLst/>
          </a:prstGeom>
        </p:spPr>
        <p:txBody>
          <a:bodyPr vert="horz" lIns="91318" tIns="45657" rIns="91318" bIns="45657" rtlCol="0" anchor="b"/>
          <a:lstStyle>
            <a:lvl1pPr algn="r">
              <a:defRPr sz="1200"/>
            </a:lvl1pPr>
          </a:lstStyle>
          <a:p>
            <a:fld id="{D2D7043F-7C16-497F-AC15-EB52329DD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595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1pPr>
    <a:lvl2pPr marL="446593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2pPr>
    <a:lvl3pPr marL="893186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3pPr>
    <a:lvl4pPr marL="1339779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4pPr>
    <a:lvl5pPr marL="1786372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5pPr>
    <a:lvl6pPr marL="2232965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6pPr>
    <a:lvl7pPr marL="2679558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7pPr>
    <a:lvl8pPr marL="3126151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8pPr>
    <a:lvl9pPr marL="3572744" algn="l" defTabSz="893186" rtl="0" eaLnBrk="1" latinLnBrk="0" hangingPunct="1">
      <a:defRPr kumimoji="1" sz="117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41425"/>
            <a:ext cx="236537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15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2AD8-4C7D-40BB-985C-7C4625C51FA0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01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AFD1-1892-42C6-B985-9D10B8757CEC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081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0774-80E7-427A-A8A3-ADE1E8AD3FB5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47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4226-994F-42CC-BFD4-3C2D08F0D28B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62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6892-F200-4665-98CA-68FEA0ACAEA5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893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EF381-79A7-42FE-8577-C59A23B8F093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732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121F-80ED-4CC1-8CDE-9CD3429066A6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58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7176-2179-4A23-B494-A50A4C936D7F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01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6E9C-0135-45C6-9E7B-298191E94EAD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168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AFD1-1892-42C6-B985-9D10B8757CEC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21585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405DE-3AEA-4A3D-AE1D-5DB2C4610140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72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1AFD1-1892-42C6-B985-9D10B8757CEC}" type="datetime1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CB198-7F1E-4BC9-9E04-EBD04E525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8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13" Type="http://schemas.openxmlformats.org/officeDocument/2006/relationships/image" Target="../media/image35.jpeg"/><Relationship Id="rId18" Type="http://schemas.openxmlformats.org/officeDocument/2006/relationships/image" Target="../media/image39.jpeg"/><Relationship Id="rId3" Type="http://schemas.openxmlformats.org/officeDocument/2006/relationships/image" Target="../media/image25.png"/><Relationship Id="rId7" Type="http://schemas.openxmlformats.org/officeDocument/2006/relationships/image" Target="../media/image29.gif"/><Relationship Id="rId12" Type="http://schemas.openxmlformats.org/officeDocument/2006/relationships/image" Target="../media/image34.png"/><Relationship Id="rId17" Type="http://schemas.openxmlformats.org/officeDocument/2006/relationships/hyperlink" Target="https://publicdomainq.net/mittens-gloves-0005743/" TargetMode="External"/><Relationship Id="rId2" Type="http://schemas.openxmlformats.org/officeDocument/2006/relationships/image" Target="../media/image2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JP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JPG"/><Relationship Id="rId9" Type="http://schemas.openxmlformats.org/officeDocument/2006/relationships/image" Target="../media/image31.crdownload"/><Relationship Id="rId1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540EF687-5612-3186-CBC4-A741D06DA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4" y="1269496"/>
            <a:ext cx="7407678" cy="459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5427436" y="182858"/>
            <a:ext cx="1881158" cy="92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232" tIns="8643" rIns="72232" bIns="8643" numCol="1" anchor="t" anchorCtr="0" compatLnSpc="1">
            <a:prstTxWarp prst="textNoShape">
              <a:avLst/>
            </a:prstTxWarp>
          </a:bodyPr>
          <a:lstStyle/>
          <a:p>
            <a:pPr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発行第</a:t>
            </a:r>
            <a:r>
              <a:rPr kumimoji="0" lang="en-US" altLang="ja-JP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275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号　指定管理者</a:t>
            </a:r>
            <a:endParaRPr kumimoji="0" lang="ja-JP" altLang="en-US" sz="583" dirty="0"/>
          </a:p>
          <a:p>
            <a:pPr algn="dist"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社会福祉法人横浜共生会</a:t>
            </a:r>
            <a:endParaRPr kumimoji="0" lang="ja-JP" altLang="en-US" sz="583" dirty="0"/>
          </a:p>
          <a:p>
            <a:pPr algn="dist"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横浜市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樽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町地域ケアプラザ</a:t>
            </a:r>
            <a:endParaRPr kumimoji="0" lang="ja-JP" altLang="en-US" sz="583" dirty="0"/>
          </a:p>
          <a:p>
            <a:pPr algn="dist"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港北区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ＭＳ 明朝" panose="02020609040205080304" pitchFamily="17" charset="-128"/>
              </a:rPr>
              <a:t>樽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町１－２２－４６</a:t>
            </a:r>
            <a:endParaRPr kumimoji="0" lang="ja-JP" altLang="en-US" sz="583" dirty="0"/>
          </a:p>
          <a:p>
            <a:pPr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TEL532-2501</a:t>
            </a: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FAX533-0025</a:t>
            </a:r>
            <a:endParaRPr kumimoji="0" lang="en-US" altLang="ja-JP" sz="583" dirty="0"/>
          </a:p>
          <a:p>
            <a:pPr algn="dist"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972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発行責任者：藤塚政敏</a:t>
            </a:r>
            <a:endParaRPr kumimoji="0" lang="ja-JP" altLang="en-US" sz="1750" dirty="0">
              <a:latin typeface="Arial" panose="020B0604020202020204" pitchFamily="34" charset="0"/>
            </a:endParaRPr>
          </a:p>
        </p:txBody>
      </p:sp>
      <p:sp>
        <p:nvSpPr>
          <p:cNvPr id="8" name="角丸四角形 7"/>
          <p:cNvSpPr>
            <a:spLocks/>
          </p:cNvSpPr>
          <p:nvPr/>
        </p:nvSpPr>
        <p:spPr>
          <a:xfrm>
            <a:off x="5408280" y="155974"/>
            <a:ext cx="1919471" cy="1000014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8901" tIns="44451" rIns="88901" bIns="4445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905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388217" y="908165"/>
            <a:ext cx="2292425" cy="444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232" tIns="8643" rIns="72232" bIns="8643" numCol="1" anchor="t" anchorCtr="0" compatLnSpc="1">
            <a:prstTxWarp prst="textNoShape">
              <a:avLst/>
            </a:prstTxWarp>
          </a:bodyPr>
          <a:lstStyle/>
          <a:p>
            <a:pPr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944" b="1" u="sng" dirty="0">
                <a:solidFill>
                  <a:srgbClr val="98480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944" b="1" u="sng" dirty="0">
                <a:solidFill>
                  <a:srgbClr val="98480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kumimoji="0" lang="ja-JP" altLang="ja-JP" sz="1944" b="1" u="sng" dirty="0">
                <a:solidFill>
                  <a:srgbClr val="98480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  </a:t>
            </a:r>
            <a:r>
              <a:rPr lang="ja-JP" altLang="en-US" sz="1944" b="1" u="sng" dirty="0">
                <a:solidFill>
                  <a:srgbClr val="98480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１０</a:t>
            </a:r>
            <a:r>
              <a:rPr kumimoji="0" lang="ja-JP" altLang="ja-JP" sz="1944" b="1" u="sng" dirty="0">
                <a:solidFill>
                  <a:srgbClr val="98480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月号</a:t>
            </a:r>
            <a:endParaRPr kumimoji="0" lang="ja-JP" altLang="ja-JP" sz="583" dirty="0"/>
          </a:p>
          <a:p>
            <a:pPr defTabSz="88898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750" dirty="0">
              <a:latin typeface="Arial" panose="020B0604020202020204" pitchFamily="34" charset="0"/>
            </a:endParaRPr>
          </a:p>
        </p:txBody>
      </p:sp>
      <p:pic>
        <p:nvPicPr>
          <p:cNvPr id="2049" name="図 5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18" y="191121"/>
            <a:ext cx="1384427" cy="8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46049" y="561223"/>
            <a:ext cx="179603" cy="382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905" dirty="0"/>
          </a:p>
        </p:txBody>
      </p:sp>
      <p:pic>
        <p:nvPicPr>
          <p:cNvPr id="2090" name="図 41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85" t="-14467" r="-1166" b="-15476"/>
          <a:stretch/>
        </p:blipFill>
        <p:spPr bwMode="auto">
          <a:xfrm>
            <a:off x="77904" y="9923129"/>
            <a:ext cx="7407678" cy="80493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052" name="Rectangle 50"/>
          <p:cNvSpPr>
            <a:spLocks noChangeArrowheads="1"/>
          </p:cNvSpPr>
          <p:nvPr/>
        </p:nvSpPr>
        <p:spPr bwMode="auto">
          <a:xfrm>
            <a:off x="594218" y="709391"/>
            <a:ext cx="179603" cy="382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905" dirty="0"/>
          </a:p>
        </p:txBody>
      </p:sp>
      <p:sp>
        <p:nvSpPr>
          <p:cNvPr id="2" name="WordArt 27">
            <a:extLst>
              <a:ext uri="{FF2B5EF4-FFF2-40B4-BE49-F238E27FC236}">
                <a16:creationId xmlns:a16="http://schemas.microsoft.com/office/drawing/2014/main" id="{6E8E3353-A75D-F5AC-48C0-ADFB7C9AF4D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280219" y="116483"/>
            <a:ext cx="4303318" cy="463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901" tIns="44451" rIns="88901" bIns="44451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888980"/>
            <a:r>
              <a:rPr kumimoji="0" lang="ja-JP" altLang="en-US" sz="2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横浜市</a:t>
            </a:r>
            <a:r>
              <a:rPr kumimoji="0" lang="ja-JP" altLang="ja-JP" sz="2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樽町地域ケアプラザ</a:t>
            </a:r>
            <a:endParaRPr kumimoji="0" lang="ja-JP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WordArt 26">
            <a:extLst>
              <a:ext uri="{FF2B5EF4-FFF2-40B4-BE49-F238E27FC236}">
                <a16:creationId xmlns:a16="http://schemas.microsoft.com/office/drawing/2014/main" id="{3AE2D5D8-9DFB-8611-C5DB-57E3F5E0C46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903592" y="482624"/>
            <a:ext cx="3056571" cy="366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901" tIns="44451" rIns="88901" bIns="44451" numCol="1" anchor="t" anchorCtr="0" compatLnSpc="1">
            <a:prstTxWarp prst="textNoShape">
              <a:avLst/>
            </a:prstTxWarp>
          </a:bodyPr>
          <a:lstStyle/>
          <a:p>
            <a:pPr algn="ctr"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からのお知らせ</a:t>
            </a:r>
            <a:endParaRPr kumimoji="0" lang="ja-JP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9" name="図 1">
            <a:extLst>
              <a:ext uri="{FF2B5EF4-FFF2-40B4-BE49-F238E27FC236}">
                <a16:creationId xmlns:a16="http://schemas.microsoft.com/office/drawing/2014/main" id="{9A69DE95-2C74-216B-ED98-22752DDC4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3" y="105585"/>
            <a:ext cx="40957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ED0FBF2-D84D-6A07-E0E0-3675D8089C0F}"/>
              </a:ext>
            </a:extLst>
          </p:cNvPr>
          <p:cNvSpPr txBox="1"/>
          <p:nvPr/>
        </p:nvSpPr>
        <p:spPr>
          <a:xfrm>
            <a:off x="592414" y="2594062"/>
            <a:ext cx="4586656" cy="165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開催日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：令和７年１０月３０日（木）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　間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：９時４５分～１１時４５分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　場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：樽町地域ケアプラザ　２階各部屋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　象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：０歳～２歳児のお子さんと保護者の方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：９月２９日（月）１３時～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１０月２８日（火）１２時まで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★下記２次元コード又は</a:t>
            </a:r>
            <a:r>
              <a:rPr kumimoji="1"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へアクセスして下さい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6" name="図 25" descr="マスキングテープのフレーム枠イラスト＜長方形＞">
            <a:extLst>
              <a:ext uri="{FF2B5EF4-FFF2-40B4-BE49-F238E27FC236}">
                <a16:creationId xmlns:a16="http://schemas.microsoft.com/office/drawing/2014/main" id="{D325F4C3-522A-7DC2-87CD-694385E54A9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4" y="5837274"/>
            <a:ext cx="7442046" cy="4095713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344C9F5-3012-EE0B-94D3-2E69146C0086}"/>
              </a:ext>
            </a:extLst>
          </p:cNvPr>
          <p:cNvSpPr/>
          <p:nvPr/>
        </p:nvSpPr>
        <p:spPr>
          <a:xfrm>
            <a:off x="675051" y="8069347"/>
            <a:ext cx="6345512" cy="156966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ja-JP" altLang="ja-JP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開催日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令和７年１１月２１日（金）</a:t>
            </a:r>
            <a:endParaRPr lang="en-US" altLang="ja-JP" sz="1400" dirty="0"/>
          </a:p>
          <a:p>
            <a:r>
              <a:rPr lang="ja-JP" altLang="ja-JP" sz="14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　間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１３時３０分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１５時３０分</a:t>
            </a:r>
            <a:r>
              <a:rPr lang="ja-JP" altLang="en-US" sz="14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400" kern="100" dirty="0"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400" kern="1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対   象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港北区在住の方　</a:t>
            </a:r>
            <a:r>
              <a:rPr lang="ja-JP" altLang="en-US" sz="1400" kern="100" dirty="0">
                <a:solidFill>
                  <a:srgbClr val="0070C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定　員</a:t>
            </a:r>
            <a:r>
              <a:rPr lang="ja-JP" altLang="en-US" sz="14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：４０名（先着順）</a:t>
            </a:r>
            <a:endParaRPr lang="en-US" altLang="ja-JP" sz="1400" kern="100" dirty="0"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場　所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4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樽町地域ケアプラザ２階 多目的ホール</a:t>
            </a:r>
            <a:endParaRPr lang="en-US" altLang="ja-JP" sz="1400" kern="100" dirty="0"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講　師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：すみか入居相談室横浜相談室　柳原 晃子 氏</a:t>
            </a:r>
            <a:endParaRPr lang="en-US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 高齢者施設・住まいの相談センター　井上 真規栄 氏　　</a:t>
            </a:r>
            <a:endParaRPr lang="en-US" altLang="ja-JP" sz="1400" kern="100" dirty="0"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810260" algn="l"/>
                <a:tab pos="1170305" algn="l"/>
              </a:tabLst>
            </a:pPr>
            <a:endParaRPr lang="en-US" altLang="ja-JP" sz="1200" b="1" kern="100" dirty="0"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8" name="テキスト ボックス 2">
            <a:extLst>
              <a:ext uri="{FF2B5EF4-FFF2-40B4-BE49-F238E27FC236}">
                <a16:creationId xmlns:a16="http://schemas.microsoft.com/office/drawing/2014/main" id="{06A81CF7-812A-B7D1-F379-C127A1C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636" y="6514747"/>
            <a:ext cx="5529238" cy="711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3200" b="1" kern="100" dirty="0">
                <a:solidFill>
                  <a:srgbClr val="92D050"/>
                </a:solidFill>
                <a:effectLst/>
                <a:latin typeface="游明朝" panose="02020400000000000000" pitchFamily="18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「高齢者住まいの講座」</a:t>
            </a:r>
            <a:endParaRPr 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四角形: 角を丸くする 1">
            <a:extLst>
              <a:ext uri="{FF2B5EF4-FFF2-40B4-BE49-F238E27FC236}">
                <a16:creationId xmlns:a16="http://schemas.microsoft.com/office/drawing/2014/main" id="{51D92C9B-D03B-0904-D135-4595329C1710}"/>
              </a:ext>
            </a:extLst>
          </p:cNvPr>
          <p:cNvSpPr/>
          <p:nvPr/>
        </p:nvSpPr>
        <p:spPr>
          <a:xfrm>
            <a:off x="1732041" y="7108203"/>
            <a:ext cx="3780434" cy="864510"/>
          </a:xfrm>
          <a:prstGeom prst="roundRect">
            <a:avLst/>
          </a:prstGeom>
          <a:noFill/>
          <a:ln>
            <a:solidFill>
              <a:srgbClr val="92D05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05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507A564-D1D2-CA5A-D6D7-B55E93282866}"/>
              </a:ext>
            </a:extLst>
          </p:cNvPr>
          <p:cNvSpPr txBox="1"/>
          <p:nvPr/>
        </p:nvSpPr>
        <p:spPr>
          <a:xfrm>
            <a:off x="1813600" y="7204403"/>
            <a:ext cx="381801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300" kern="100" dirty="0">
                <a:solidFill>
                  <a:srgbClr val="000000"/>
                </a:solidFill>
                <a:ea typeface="游明朝" panose="02020400000000000000" pitchFamily="18" charset="-128"/>
                <a:cs typeface="Times New Roman" panose="02020603050405020304" pitchFamily="18" charset="0"/>
              </a:rPr>
              <a:t>＊高齢者施設はどのような種類があるの？</a:t>
            </a:r>
            <a:endParaRPr lang="ja-JP" altLang="ja-JP" sz="13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1300" kern="100" dirty="0">
                <a:solidFill>
                  <a:srgbClr val="000000"/>
                </a:solidFill>
                <a:ea typeface="游明朝" panose="02020400000000000000" pitchFamily="18" charset="-128"/>
                <a:cs typeface="Times New Roman" panose="02020603050405020304" pitchFamily="18" charset="0"/>
              </a:rPr>
              <a:t>＊費用はどれくらいかかるの？</a:t>
            </a:r>
            <a:endParaRPr lang="ja-JP" altLang="ja-JP" sz="13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1300" kern="100" dirty="0">
                <a:solidFill>
                  <a:srgbClr val="000000"/>
                </a:solidFill>
                <a:ea typeface="游明朝" panose="02020400000000000000" pitchFamily="18" charset="-128"/>
                <a:cs typeface="Times New Roman" panose="02020603050405020304" pitchFamily="18" charset="0"/>
              </a:rPr>
              <a:t>＊特養の申し込み方法は？どれくらい待つの？</a:t>
            </a:r>
            <a:endParaRPr lang="ja-JP" altLang="ja-JP" sz="13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85B0A14-5930-359D-CA94-08074971E245}"/>
              </a:ext>
            </a:extLst>
          </p:cNvPr>
          <p:cNvSpPr txBox="1"/>
          <p:nvPr/>
        </p:nvSpPr>
        <p:spPr>
          <a:xfrm>
            <a:off x="592414" y="6287516"/>
            <a:ext cx="2173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横浜市樽町地域ケアプラザ主催</a:t>
            </a:r>
          </a:p>
        </p:txBody>
      </p:sp>
      <p:sp>
        <p:nvSpPr>
          <p:cNvPr id="2050" name="楕円 7">
            <a:extLst>
              <a:ext uri="{FF2B5EF4-FFF2-40B4-BE49-F238E27FC236}">
                <a16:creationId xmlns:a16="http://schemas.microsoft.com/office/drawing/2014/main" id="{24D605DA-C5CA-BC8A-8045-D9BC4A77C41D}"/>
              </a:ext>
            </a:extLst>
          </p:cNvPr>
          <p:cNvSpPr/>
          <p:nvPr/>
        </p:nvSpPr>
        <p:spPr>
          <a:xfrm>
            <a:off x="5625983" y="6322153"/>
            <a:ext cx="1366754" cy="436989"/>
          </a:xfrm>
          <a:prstGeom prst="ellipse">
            <a:avLst/>
          </a:prstGeom>
          <a:solidFill>
            <a:schemeClr val="bg1"/>
          </a:solidFill>
          <a:ln>
            <a:solidFill>
              <a:srgbClr val="92D05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参加費無料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051" name="図 2050">
            <a:extLst>
              <a:ext uri="{FF2B5EF4-FFF2-40B4-BE49-F238E27FC236}">
                <a16:creationId xmlns:a16="http://schemas.microsoft.com/office/drawing/2014/main" id="{2699DCF0-F935-0A8E-2F76-7858F2AA2171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153" y="8069347"/>
            <a:ext cx="1553115" cy="1307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3" name="図 2052">
            <a:extLst>
              <a:ext uri="{FF2B5EF4-FFF2-40B4-BE49-F238E27FC236}">
                <a16:creationId xmlns:a16="http://schemas.microsoft.com/office/drawing/2014/main" id="{7A71525E-632A-45CD-0DF0-71F203D43239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38" y="6721573"/>
            <a:ext cx="408305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4" name="テキスト ボックス 2">
            <a:extLst>
              <a:ext uri="{FF2B5EF4-FFF2-40B4-BE49-F238E27FC236}">
                <a16:creationId xmlns:a16="http://schemas.microsoft.com/office/drawing/2014/main" id="{2185957A-2A5F-EAFC-9CEE-0FF3FF342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33" y="8306101"/>
            <a:ext cx="1754826" cy="882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＜</a:t>
            </a:r>
            <a:r>
              <a:rPr lang="ja-JP" altLang="en-US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</a:t>
            </a:r>
            <a:r>
              <a:rPr lang="ja-JP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申込み＞</a:t>
            </a:r>
            <a:endParaRPr 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１０月</a:t>
            </a:r>
            <a:r>
              <a:rPr lang="en-US" altLang="ja-JP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endParaRPr 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ja-JP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時より電話・窓口</a:t>
            </a:r>
            <a:endParaRPr lang="en-US" altLang="ja-JP" sz="12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055" name="図 2054">
            <a:extLst>
              <a:ext uri="{FF2B5EF4-FFF2-40B4-BE49-F238E27FC236}">
                <a16:creationId xmlns:a16="http://schemas.microsoft.com/office/drawing/2014/main" id="{685984F9-E2A5-DF8E-16D0-8D02479A10C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24" y="7286345"/>
            <a:ext cx="40830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介護施設のイラスト">
            <a:extLst>
              <a:ext uri="{FF2B5EF4-FFF2-40B4-BE49-F238E27FC236}">
                <a16:creationId xmlns:a16="http://schemas.microsoft.com/office/drawing/2014/main" id="{BE456C9F-9CE3-CC17-4B04-02263C9A3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031" y="6986292"/>
            <a:ext cx="1135106" cy="910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図 2055">
            <a:extLst>
              <a:ext uri="{FF2B5EF4-FFF2-40B4-BE49-F238E27FC236}">
                <a16:creationId xmlns:a16="http://schemas.microsoft.com/office/drawing/2014/main" id="{B0634F2D-F15D-CDA7-2FB2-113E5FE6B2FC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02085">
            <a:off x="6571521" y="8049614"/>
            <a:ext cx="408305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0" name="四角形: 角を丸くする 2059">
            <a:extLst>
              <a:ext uri="{FF2B5EF4-FFF2-40B4-BE49-F238E27FC236}">
                <a16:creationId xmlns:a16="http://schemas.microsoft.com/office/drawing/2014/main" id="{71374259-D1A9-ACC8-BCBD-FB09AE3F6C6D}"/>
              </a:ext>
            </a:extLst>
          </p:cNvPr>
          <p:cNvSpPr/>
          <p:nvPr/>
        </p:nvSpPr>
        <p:spPr>
          <a:xfrm>
            <a:off x="778511" y="4297464"/>
            <a:ext cx="3384649" cy="12375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9" name="テキスト ボックス 2058">
            <a:extLst>
              <a:ext uri="{FF2B5EF4-FFF2-40B4-BE49-F238E27FC236}">
                <a16:creationId xmlns:a16="http://schemas.microsoft.com/office/drawing/2014/main" id="{BE96B18D-CF34-24A6-A294-D1DF13D1BEDE}"/>
              </a:ext>
            </a:extLst>
          </p:cNvPr>
          <p:cNvSpPr txBox="1"/>
          <p:nvPr/>
        </p:nvSpPr>
        <p:spPr>
          <a:xfrm>
            <a:off x="1153742" y="4327130"/>
            <a:ext cx="2299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お申し込みはこちら</a:t>
            </a:r>
          </a:p>
        </p:txBody>
      </p:sp>
      <p:sp>
        <p:nvSpPr>
          <p:cNvPr id="2058" name="テキスト ボックス 14">
            <a:extLst>
              <a:ext uri="{FF2B5EF4-FFF2-40B4-BE49-F238E27FC236}">
                <a16:creationId xmlns:a16="http://schemas.microsoft.com/office/drawing/2014/main" id="{478656A3-E63A-E057-22F4-80935204D726}"/>
              </a:ext>
            </a:extLst>
          </p:cNvPr>
          <p:cNvSpPr txBox="1"/>
          <p:nvPr/>
        </p:nvSpPr>
        <p:spPr>
          <a:xfrm>
            <a:off x="812698" y="4374520"/>
            <a:ext cx="2606222" cy="100807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buNone/>
            </a:pP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200"/>
              </a:lnSpc>
              <a:buNone/>
            </a:pPr>
            <a:r>
              <a:rPr lang="en-US" sz="1050" b="1" kern="100" dirty="0"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https://shinsei.city.yokohama.lg.jp/cu/141003/ea/residents/procedures/apply/ed8c0efd-7238-4cbe-82a2-ec5b84726ae1/start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057" name="図 2056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953508-2639-BF4C-7E16-3D5E73EB0B5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308" y="4558853"/>
            <a:ext cx="685029" cy="6850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F5655916-3BE3-733E-AFBC-0B97110DA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3732">
            <a:off x="1346151" y="4329544"/>
            <a:ext cx="275505" cy="281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2E07C32-CBE6-0D09-5D6A-F9D3FBD31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53208">
            <a:off x="3009357" y="4346734"/>
            <a:ext cx="221059" cy="24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テキスト ボックス 2060">
            <a:extLst>
              <a:ext uri="{FF2B5EF4-FFF2-40B4-BE49-F238E27FC236}">
                <a16:creationId xmlns:a16="http://schemas.microsoft.com/office/drawing/2014/main" id="{2461C1FC-316C-C59F-022A-F4C9521B3286}"/>
              </a:ext>
            </a:extLst>
          </p:cNvPr>
          <p:cNvSpPr txBox="1"/>
          <p:nvPr/>
        </p:nvSpPr>
        <p:spPr>
          <a:xfrm>
            <a:off x="853827" y="5251249"/>
            <a:ext cx="31521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★予約なしでの当日参加もお待ちしております★</a:t>
            </a:r>
          </a:p>
        </p:txBody>
      </p:sp>
      <p:sp>
        <p:nvSpPr>
          <p:cNvPr id="2062" name="四角形: メモ 2061">
            <a:extLst>
              <a:ext uri="{FF2B5EF4-FFF2-40B4-BE49-F238E27FC236}">
                <a16:creationId xmlns:a16="http://schemas.microsoft.com/office/drawing/2014/main" id="{769CAAFF-D83B-7B72-D6F7-32D2C473D0B1}"/>
              </a:ext>
            </a:extLst>
          </p:cNvPr>
          <p:cNvSpPr/>
          <p:nvPr/>
        </p:nvSpPr>
        <p:spPr>
          <a:xfrm>
            <a:off x="5154417" y="4854538"/>
            <a:ext cx="1697562" cy="649340"/>
          </a:xfrm>
          <a:prstGeom prst="foldedCorner">
            <a:avLst>
              <a:gd name="adj" fmla="val 2112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3" name="テキスト ボックス 2062">
            <a:extLst>
              <a:ext uri="{FF2B5EF4-FFF2-40B4-BE49-F238E27FC236}">
                <a16:creationId xmlns:a16="http://schemas.microsoft.com/office/drawing/2014/main" id="{D70D1A86-D19D-1A85-3F78-00B68962D7FF}"/>
              </a:ext>
            </a:extLst>
          </p:cNvPr>
          <p:cNvSpPr txBox="1"/>
          <p:nvPr/>
        </p:nvSpPr>
        <p:spPr>
          <a:xfrm>
            <a:off x="5265211" y="4836934"/>
            <a:ext cx="142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★お問い合わせ★</a:t>
            </a:r>
          </a:p>
        </p:txBody>
      </p:sp>
      <p:sp>
        <p:nvSpPr>
          <p:cNvPr id="2064" name="テキスト ボックス 2063">
            <a:extLst>
              <a:ext uri="{FF2B5EF4-FFF2-40B4-BE49-F238E27FC236}">
                <a16:creationId xmlns:a16="http://schemas.microsoft.com/office/drawing/2014/main" id="{A721E110-DEB0-97B7-AD38-B93FAEB9F157}"/>
              </a:ext>
            </a:extLst>
          </p:cNvPr>
          <p:cNvSpPr txBox="1"/>
          <p:nvPr/>
        </p:nvSpPr>
        <p:spPr>
          <a:xfrm>
            <a:off x="5399680" y="5030368"/>
            <a:ext cx="12053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大曽根保育園</a:t>
            </a:r>
            <a:endParaRPr kumimoji="1"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5" name="テキスト ボックス 2064">
            <a:extLst>
              <a:ext uri="{FF2B5EF4-FFF2-40B4-BE49-F238E27FC236}">
                <a16:creationId xmlns:a16="http://schemas.microsoft.com/office/drawing/2014/main" id="{E4C7D836-C525-9941-1AA0-0B71D66F9CB6}"/>
              </a:ext>
            </a:extLst>
          </p:cNvPr>
          <p:cNvSpPr txBox="1"/>
          <p:nvPr/>
        </p:nvSpPr>
        <p:spPr>
          <a:xfrm>
            <a:off x="5139928" y="5218246"/>
            <a:ext cx="16737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５３１－００３４</a:t>
            </a:r>
          </a:p>
        </p:txBody>
      </p:sp>
      <p:pic>
        <p:nvPicPr>
          <p:cNvPr id="1040" name="Picture 16">
            <a:extLst>
              <a:ext uri="{FF2B5EF4-FFF2-40B4-BE49-F238E27FC236}">
                <a16:creationId xmlns:a16="http://schemas.microsoft.com/office/drawing/2014/main" id="{52157386-221F-8E51-5D0D-AA27B3A48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55833">
            <a:off x="6544391" y="2663879"/>
            <a:ext cx="447445" cy="32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0C8D3FDC-9179-7DC4-323A-23F0EB5C7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3055">
            <a:off x="4374330" y="2647015"/>
            <a:ext cx="298466" cy="36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6" name="四角形: 角を丸くする 2065">
            <a:extLst>
              <a:ext uri="{FF2B5EF4-FFF2-40B4-BE49-F238E27FC236}">
                <a16:creationId xmlns:a16="http://schemas.microsoft.com/office/drawing/2014/main" id="{C9ED1A51-6A29-A9C2-41FC-0DF332661E6E}"/>
              </a:ext>
            </a:extLst>
          </p:cNvPr>
          <p:cNvSpPr/>
          <p:nvPr/>
        </p:nvSpPr>
        <p:spPr>
          <a:xfrm>
            <a:off x="608628" y="1589929"/>
            <a:ext cx="6291854" cy="729356"/>
          </a:xfrm>
          <a:prstGeom prst="roundRect">
            <a:avLst/>
          </a:prstGeom>
          <a:solidFill>
            <a:srgbClr val="FFE5FF"/>
          </a:solidFill>
          <a:ln>
            <a:solidFill>
              <a:srgbClr val="FF99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42" name="Picture 18">
            <a:extLst>
              <a:ext uri="{FF2B5EF4-FFF2-40B4-BE49-F238E27FC236}">
                <a16:creationId xmlns:a16="http://schemas.microsoft.com/office/drawing/2014/main" id="{7FFD28A4-5D58-24B3-36BF-B14B0E84D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381" y="4808073"/>
            <a:ext cx="742815" cy="761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5DB01B8-5F91-A028-9958-89307E9C0503}"/>
              </a:ext>
            </a:extLst>
          </p:cNvPr>
          <p:cNvSpPr txBox="1"/>
          <p:nvPr/>
        </p:nvSpPr>
        <p:spPr>
          <a:xfrm>
            <a:off x="5331153" y="2028074"/>
            <a:ext cx="17102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i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in</a:t>
            </a:r>
            <a:r>
              <a:rPr kumimoji="1" lang="ja-JP" altLang="en-US" sz="1050" i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樽町地域ケアプラザ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71A2EA5-2B82-E1E3-59F3-ABDD176B6F93}"/>
              </a:ext>
            </a:extLst>
          </p:cNvPr>
          <p:cNvSpPr txBox="1"/>
          <p:nvPr/>
        </p:nvSpPr>
        <p:spPr>
          <a:xfrm>
            <a:off x="4074627" y="1697560"/>
            <a:ext cx="1602601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400" spc="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6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広場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BDC9241-EB86-0370-1141-ADC854FFD183}"/>
              </a:ext>
            </a:extLst>
          </p:cNvPr>
          <p:cNvSpPr txBox="1"/>
          <p:nvPr/>
        </p:nvSpPr>
        <p:spPr>
          <a:xfrm>
            <a:off x="393435" y="1565211"/>
            <a:ext cx="2292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親子で一緒にあそぼう！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FC629E2-FAE5-D515-0A56-BB7EFC473A83}"/>
              </a:ext>
            </a:extLst>
          </p:cNvPr>
          <p:cNvSpPr txBox="1"/>
          <p:nvPr/>
        </p:nvSpPr>
        <p:spPr>
          <a:xfrm>
            <a:off x="712538" y="2345090"/>
            <a:ext cx="60629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近隣保育園の保育士さんと一緒に楽しいひと時を過ごしませんか。お気軽にご参加ください♪</a:t>
            </a:r>
          </a:p>
        </p:txBody>
      </p:sp>
      <p:pic>
        <p:nvPicPr>
          <p:cNvPr id="1044" name="Picture 20">
            <a:extLst>
              <a:ext uri="{FF2B5EF4-FFF2-40B4-BE49-F238E27FC236}">
                <a16:creationId xmlns:a16="http://schemas.microsoft.com/office/drawing/2014/main" id="{42BDCCF7-29FD-23DD-954C-B7A30830C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29947">
            <a:off x="2160348" y="1646582"/>
            <a:ext cx="678176" cy="675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C6CA270C-ABF9-6629-A2B6-38276384E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9337">
            <a:off x="2700916" y="1648573"/>
            <a:ext cx="697152" cy="69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0">
            <a:extLst>
              <a:ext uri="{FF2B5EF4-FFF2-40B4-BE49-F238E27FC236}">
                <a16:creationId xmlns:a16="http://schemas.microsoft.com/office/drawing/2014/main" id="{292C7181-E5EE-386F-4ED6-A6DE3E5A3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3894">
            <a:off x="3208827" y="1653985"/>
            <a:ext cx="655258" cy="652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>
            <a:extLst>
              <a:ext uri="{FF2B5EF4-FFF2-40B4-BE49-F238E27FC236}">
                <a16:creationId xmlns:a16="http://schemas.microsoft.com/office/drawing/2014/main" id="{F7314F63-DF1D-E0A9-988D-6A177B51F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6342">
            <a:off x="3701955" y="1661294"/>
            <a:ext cx="676840" cy="673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1" name="楕円 2070">
            <a:extLst>
              <a:ext uri="{FF2B5EF4-FFF2-40B4-BE49-F238E27FC236}">
                <a16:creationId xmlns:a16="http://schemas.microsoft.com/office/drawing/2014/main" id="{ABE31783-5F48-A44F-B64F-75A4ABBE190C}"/>
              </a:ext>
            </a:extLst>
          </p:cNvPr>
          <p:cNvSpPr/>
          <p:nvPr/>
        </p:nvSpPr>
        <p:spPr>
          <a:xfrm>
            <a:off x="4593980" y="2613504"/>
            <a:ext cx="2166495" cy="128092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4" name="Picture 30">
            <a:extLst>
              <a:ext uri="{FF2B5EF4-FFF2-40B4-BE49-F238E27FC236}">
                <a16:creationId xmlns:a16="http://schemas.microsoft.com/office/drawing/2014/main" id="{38BD4872-2483-2558-0752-2C26D3294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996" y="3542009"/>
            <a:ext cx="193102" cy="19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id="{F6EDC9FA-61AC-3BCA-73B8-980582B6D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710" y="3273451"/>
            <a:ext cx="193324" cy="19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D3C6B7F7-0FAD-6BD2-0F95-B80DDB5DF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725" y="3043199"/>
            <a:ext cx="207443" cy="20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F927ACA8-0CC4-FE24-D1C7-F6F0CE616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724" y="2802847"/>
            <a:ext cx="207443" cy="20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8" name="テキスト ボックス 2067">
            <a:extLst>
              <a:ext uri="{FF2B5EF4-FFF2-40B4-BE49-F238E27FC236}">
                <a16:creationId xmlns:a16="http://schemas.microsoft.com/office/drawing/2014/main" id="{1CFB50EF-E352-6B28-C363-E2B4FD4404D4}"/>
              </a:ext>
            </a:extLst>
          </p:cNvPr>
          <p:cNvSpPr txBox="1"/>
          <p:nvPr/>
        </p:nvSpPr>
        <p:spPr>
          <a:xfrm>
            <a:off x="5056825" y="2731814"/>
            <a:ext cx="1801557" cy="10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kumimoji="1"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おたのしみシアター</a:t>
            </a:r>
            <a:endParaRPr kumimoji="1"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あそぼう！コーナー</a:t>
            </a:r>
            <a:endParaRPr kumimoji="1"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身体測定＆手形コーナー</a:t>
            </a:r>
            <a:endParaRPr kumimoji="1"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フォトスポット</a:t>
            </a:r>
            <a:endParaRPr kumimoji="1"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75" name="フローチャート: 代替処理 2074">
            <a:extLst>
              <a:ext uri="{FF2B5EF4-FFF2-40B4-BE49-F238E27FC236}">
                <a16:creationId xmlns:a16="http://schemas.microsoft.com/office/drawing/2014/main" id="{52842027-55E9-C775-A643-5D4313E9787A}"/>
              </a:ext>
            </a:extLst>
          </p:cNvPr>
          <p:cNvSpPr/>
          <p:nvPr/>
        </p:nvSpPr>
        <p:spPr>
          <a:xfrm>
            <a:off x="4365830" y="4025913"/>
            <a:ext cx="2534652" cy="729469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テキスト ボックス 2073">
            <a:extLst>
              <a:ext uri="{FF2B5EF4-FFF2-40B4-BE49-F238E27FC236}">
                <a16:creationId xmlns:a16="http://schemas.microsoft.com/office/drawing/2014/main" id="{CD633121-44FA-4FD9-E5B7-0879CA4D5B0E}"/>
              </a:ext>
            </a:extLst>
          </p:cNvPr>
          <p:cNvSpPr txBox="1"/>
          <p:nvPr/>
        </p:nvSpPr>
        <p:spPr>
          <a:xfrm>
            <a:off x="4839062" y="3998528"/>
            <a:ext cx="1676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情報もたくさん</a:t>
            </a:r>
            <a:r>
              <a:rPr kumimoji="1"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‼</a:t>
            </a:r>
            <a:endParaRPr kumimoji="1" lang="ja-JP" altLang="en-US" sz="1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73" name="テキスト ボックス 2072">
            <a:extLst>
              <a:ext uri="{FF2B5EF4-FFF2-40B4-BE49-F238E27FC236}">
                <a16:creationId xmlns:a16="http://schemas.microsoft.com/office/drawing/2014/main" id="{B194DA9E-9C6F-035D-987D-76BEB46747D6}"/>
              </a:ext>
            </a:extLst>
          </p:cNvPr>
          <p:cNvSpPr txBox="1"/>
          <p:nvPr/>
        </p:nvSpPr>
        <p:spPr>
          <a:xfrm>
            <a:off x="4389817" y="4160205"/>
            <a:ext cx="26227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保育園勤務の栄養士や看護師さんたちも参加します。食事や健康について、お気軽に相談もできます。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56" name="Picture 32">
            <a:extLst>
              <a:ext uri="{FF2B5EF4-FFF2-40B4-BE49-F238E27FC236}">
                <a16:creationId xmlns:a16="http://schemas.microsoft.com/office/drawing/2014/main" id="{8F36B996-0BCE-44D2-502C-2E635C7FD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55609">
            <a:off x="4476078" y="3569080"/>
            <a:ext cx="307672" cy="4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>
            <a:extLst>
              <a:ext uri="{FF2B5EF4-FFF2-40B4-BE49-F238E27FC236}">
                <a16:creationId xmlns:a16="http://schemas.microsoft.com/office/drawing/2014/main" id="{2F79F405-91C8-DA38-D9AD-19FA9EB3E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474" y="3620147"/>
            <a:ext cx="283552" cy="40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6" name="楕円 2075">
            <a:extLst>
              <a:ext uri="{FF2B5EF4-FFF2-40B4-BE49-F238E27FC236}">
                <a16:creationId xmlns:a16="http://schemas.microsoft.com/office/drawing/2014/main" id="{DA1E2CDB-7045-4959-6138-365B85B51DF6}"/>
              </a:ext>
            </a:extLst>
          </p:cNvPr>
          <p:cNvSpPr/>
          <p:nvPr/>
        </p:nvSpPr>
        <p:spPr>
          <a:xfrm>
            <a:off x="5802026" y="1628023"/>
            <a:ext cx="966088" cy="400051"/>
          </a:xfrm>
          <a:prstGeom prst="ellipse">
            <a:avLst/>
          </a:prstGeom>
          <a:solidFill>
            <a:srgbClr val="FFCCFF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7" name="テキスト ボックス 2076">
            <a:extLst>
              <a:ext uri="{FF2B5EF4-FFF2-40B4-BE49-F238E27FC236}">
                <a16:creationId xmlns:a16="http://schemas.microsoft.com/office/drawing/2014/main" id="{E6A1D6A7-C8CF-0056-987C-ED68C0CBF394}"/>
              </a:ext>
            </a:extLst>
          </p:cNvPr>
          <p:cNvSpPr txBox="1"/>
          <p:nvPr/>
        </p:nvSpPr>
        <p:spPr>
          <a:xfrm>
            <a:off x="5802026" y="1675716"/>
            <a:ext cx="9660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81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参加無料</a:t>
            </a:r>
          </a:p>
        </p:txBody>
      </p:sp>
    </p:spTree>
    <p:extLst>
      <p:ext uri="{BB962C8B-B14F-4D97-AF65-F5344CB8AC3E}">
        <p14:creationId xmlns:p14="http://schemas.microsoft.com/office/powerpoint/2010/main" val="6575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テキスト ボックス 2051">
            <a:extLst>
              <a:ext uri="{FF2B5EF4-FFF2-40B4-BE49-F238E27FC236}">
                <a16:creationId xmlns:a16="http://schemas.microsoft.com/office/drawing/2014/main" id="{5900B5E2-E2A3-9576-F2D0-992E9309D064}"/>
              </a:ext>
            </a:extLst>
          </p:cNvPr>
          <p:cNvSpPr txBox="1"/>
          <p:nvPr/>
        </p:nvSpPr>
        <p:spPr>
          <a:xfrm>
            <a:off x="178391" y="6591300"/>
            <a:ext cx="7198123" cy="30682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054" name="四角形: 角を丸くする 2053">
            <a:extLst>
              <a:ext uri="{FF2B5EF4-FFF2-40B4-BE49-F238E27FC236}">
                <a16:creationId xmlns:a16="http://schemas.microsoft.com/office/drawing/2014/main" id="{A1AAE780-97D8-6272-26EA-69B86D09D05A}"/>
              </a:ext>
            </a:extLst>
          </p:cNvPr>
          <p:cNvSpPr/>
          <p:nvPr/>
        </p:nvSpPr>
        <p:spPr>
          <a:xfrm flipH="1">
            <a:off x="390446" y="7967272"/>
            <a:ext cx="6756235" cy="1612496"/>
          </a:xfrm>
          <a:prstGeom prst="roundRect">
            <a:avLst/>
          </a:prstGeom>
          <a:solidFill>
            <a:srgbClr val="FFE5FF"/>
          </a:solidFill>
          <a:ln w="19050">
            <a:solidFill>
              <a:srgbClr val="FF99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0" name="表 42">
            <a:extLst>
              <a:ext uri="{FF2B5EF4-FFF2-40B4-BE49-F238E27FC236}">
                <a16:creationId xmlns:a16="http://schemas.microsoft.com/office/drawing/2014/main" id="{920F551B-9743-89B7-A360-627020C5C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059928"/>
              </p:ext>
            </p:extLst>
          </p:nvPr>
        </p:nvGraphicFramePr>
        <p:xfrm>
          <a:off x="178391" y="195472"/>
          <a:ext cx="7210904" cy="6626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127">
                  <a:extLst>
                    <a:ext uri="{9D8B030D-6E8A-4147-A177-3AD203B41FA5}">
                      <a16:colId xmlns:a16="http://schemas.microsoft.com/office/drawing/2014/main" val="894717606"/>
                    </a:ext>
                  </a:extLst>
                </a:gridCol>
                <a:gridCol w="877453">
                  <a:extLst>
                    <a:ext uri="{9D8B030D-6E8A-4147-A177-3AD203B41FA5}">
                      <a16:colId xmlns:a16="http://schemas.microsoft.com/office/drawing/2014/main" val="1509047724"/>
                    </a:ext>
                  </a:extLst>
                </a:gridCol>
                <a:gridCol w="1052324">
                  <a:extLst>
                    <a:ext uri="{9D8B030D-6E8A-4147-A177-3AD203B41FA5}">
                      <a16:colId xmlns:a16="http://schemas.microsoft.com/office/drawing/2014/main" val="437887154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331444262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409379687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80320165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105597299"/>
                    </a:ext>
                  </a:extLst>
                </a:gridCol>
              </a:tblGrid>
              <a:tr h="570189">
                <a:tc gridSpan="7"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09879"/>
                  </a:ext>
                </a:extLst>
              </a:tr>
              <a:tr h="283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火</a:t>
                      </a:r>
                      <a:endParaRPr kumimoji="1" lang="ja-JP" altLang="en-US" sz="1500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水</a:t>
                      </a: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</a:t>
                      </a:r>
                      <a:endParaRPr kumimoji="1" lang="ja-JP" altLang="en-US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金</a:t>
                      </a: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</a:t>
                      </a: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94255"/>
                  </a:ext>
                </a:extLst>
              </a:tr>
              <a:tr h="120754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6418081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6</a:t>
                      </a:r>
                      <a:endParaRPr kumimoji="1" lang="ja-JP" altLang="ja-JP" sz="12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endParaRPr kumimoji="1" lang="ja-JP" altLang="ja-JP" sz="12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8</a:t>
                      </a:r>
                      <a:endParaRPr kumimoji="1" lang="ja-JP" altLang="ja-JP" sz="12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88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ja-JP" sz="1488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ja-JP" alt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488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2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endParaRPr kumimoji="1"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560881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</a:t>
                      </a:r>
                    </a:p>
                    <a:p>
                      <a:endParaRPr kumimoji="1"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6414003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0070C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  <a:endParaRPr kumimoji="1"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2853121"/>
                  </a:ext>
                </a:extLst>
              </a:tr>
              <a:tr h="924811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26</a:t>
                      </a: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endParaRPr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</a:t>
                      </a:r>
                      <a:endParaRPr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366797"/>
                  </a:ext>
                </a:extLst>
              </a:tr>
              <a:tr h="334978">
                <a:tc gridSpan="7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218686"/>
                  </a:ext>
                </a:extLst>
              </a:tr>
              <a:tr h="285273">
                <a:tc gridSpan="7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mpd="sng">
                      <a:noFill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sz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8901" marR="88901" marT="44451" marB="44451">
                    <a:lnL w="12700" cmpd="sng">
                      <a:noFill/>
                    </a:lnL>
                    <a:lnR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6443781-6D57-D290-B20D-C4FC8E848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590226"/>
              </p:ext>
            </p:extLst>
          </p:nvPr>
        </p:nvGraphicFramePr>
        <p:xfrm>
          <a:off x="-1666895" y="1456486"/>
          <a:ext cx="203202" cy="317502"/>
        </p:xfrm>
        <a:graphic>
          <a:graphicData uri="http://schemas.openxmlformats.org/drawingml/2006/table">
            <a:tbl>
              <a:tblPr/>
              <a:tblGrid>
                <a:gridCol w="203202">
                  <a:extLst>
                    <a:ext uri="{9D8B030D-6E8A-4147-A177-3AD203B41FA5}">
                      <a16:colId xmlns:a16="http://schemas.microsoft.com/office/drawing/2014/main" val="136586840"/>
                    </a:ext>
                  </a:extLst>
                </a:gridCol>
              </a:tblGrid>
              <a:tr h="315722"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88901" marR="88901" marT="44451" marB="44451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94323"/>
                  </a:ext>
                </a:extLst>
              </a:tr>
            </a:tbl>
          </a:graphicData>
        </a:graphic>
      </p:graphicFrame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D2428BD-8281-B7DF-5140-D2683CC8F44C}"/>
              </a:ext>
            </a:extLst>
          </p:cNvPr>
          <p:cNvSpPr txBox="1"/>
          <p:nvPr/>
        </p:nvSpPr>
        <p:spPr>
          <a:xfrm>
            <a:off x="859765" y="218195"/>
            <a:ext cx="2280502" cy="3854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905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令和７年１０月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CB711284-C0DD-7113-E3B2-9B159E7055AF}"/>
              </a:ext>
            </a:extLst>
          </p:cNvPr>
          <p:cNvSpPr txBox="1"/>
          <p:nvPr/>
        </p:nvSpPr>
        <p:spPr>
          <a:xfrm>
            <a:off x="3650400" y="207296"/>
            <a:ext cx="3777605" cy="299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61" dirty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横浜市樽町地域ケアプラザ　イベントカレンダー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228F7D63-31A5-D161-73C4-0F9BEFB4D245}"/>
              </a:ext>
            </a:extLst>
          </p:cNvPr>
          <p:cNvSpPr txBox="1"/>
          <p:nvPr/>
        </p:nvSpPr>
        <p:spPr>
          <a:xfrm>
            <a:off x="2295070" y="533430"/>
            <a:ext cx="5653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＊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各イベントのお問い合わせ先　横浜市樽町地域ケアプラザ　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TEL: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５３２－２５０１</a:t>
            </a:r>
            <a:endParaRPr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B4555DA9-B156-8CED-BA36-6A3DEA164DBD}"/>
              </a:ext>
            </a:extLst>
          </p:cNvPr>
          <p:cNvSpPr txBox="1"/>
          <p:nvPr/>
        </p:nvSpPr>
        <p:spPr>
          <a:xfrm>
            <a:off x="2979251" y="1272480"/>
            <a:ext cx="827555" cy="43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ちびたる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08FD0691-AE1A-2F4B-2B8B-AE939B16C286}"/>
              </a:ext>
            </a:extLst>
          </p:cNvPr>
          <p:cNvSpPr txBox="1"/>
          <p:nvPr/>
        </p:nvSpPr>
        <p:spPr>
          <a:xfrm>
            <a:off x="4070310" y="1849285"/>
            <a:ext cx="11308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ミニ樽サロン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56BF6C5E-1DAC-0B58-B805-720EEDE2C01C}"/>
              </a:ext>
            </a:extLst>
          </p:cNvPr>
          <p:cNvSpPr txBox="1"/>
          <p:nvPr/>
        </p:nvSpPr>
        <p:spPr>
          <a:xfrm>
            <a:off x="1941870" y="2431747"/>
            <a:ext cx="13178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子育て支援者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会場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B4C20EC0-9FEF-678F-4589-8C8E5052C5B9}"/>
              </a:ext>
            </a:extLst>
          </p:cNvPr>
          <p:cNvSpPr txBox="1"/>
          <p:nvPr/>
        </p:nvSpPr>
        <p:spPr>
          <a:xfrm>
            <a:off x="989872" y="4729318"/>
            <a:ext cx="1094610" cy="436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樽町わかば会</a:t>
            </a:r>
          </a:p>
        </p:txBody>
      </p:sp>
      <p:pic>
        <p:nvPicPr>
          <p:cNvPr id="96" name="図 95">
            <a:extLst>
              <a:ext uri="{FF2B5EF4-FFF2-40B4-BE49-F238E27FC236}">
                <a16:creationId xmlns:a16="http://schemas.microsoft.com/office/drawing/2014/main" id="{B9B7A4F7-2106-150F-132C-9AF8092B9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" y="226145"/>
            <a:ext cx="733717" cy="483832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84AC3E64-6400-BFCB-6604-A8A474979011}"/>
              </a:ext>
            </a:extLst>
          </p:cNvPr>
          <p:cNvSpPr txBox="1"/>
          <p:nvPr/>
        </p:nvSpPr>
        <p:spPr>
          <a:xfrm>
            <a:off x="5165909" y="3521754"/>
            <a:ext cx="827555" cy="43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ちびたる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9F5BF243-A2F1-CDA6-36D4-5B481C116AE3}"/>
              </a:ext>
            </a:extLst>
          </p:cNvPr>
          <p:cNvSpPr txBox="1"/>
          <p:nvPr/>
        </p:nvSpPr>
        <p:spPr>
          <a:xfrm>
            <a:off x="5121638" y="4694818"/>
            <a:ext cx="1119601" cy="779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ふれあい広場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花しょうぶ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lang="ja-JP" altLang="en-US" sz="1167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BA44EB41-69BD-1A95-65B2-6012446CA8BB}"/>
              </a:ext>
            </a:extLst>
          </p:cNvPr>
          <p:cNvSpPr txBox="1"/>
          <p:nvPr/>
        </p:nvSpPr>
        <p:spPr>
          <a:xfrm>
            <a:off x="980191" y="1032246"/>
            <a:ext cx="2117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・赤字　親子の交流　</a:t>
            </a:r>
            <a:endParaRPr lang="en-US" altLang="ja-JP" sz="10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0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・青字　ケアプラザ事業</a:t>
            </a:r>
            <a:endParaRPr lang="en-US" altLang="ja-JP" sz="1000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800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（ケアプラザ会場以外のみ場所記載）</a:t>
            </a:r>
            <a:endParaRPr lang="en-US" altLang="ja-JP" sz="800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000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・緑字　地域が主催の事業</a:t>
            </a:r>
            <a:endParaRPr lang="en-US" altLang="ja-JP" sz="1000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lang="en-US" altLang="ja-JP" sz="800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13FD3706-5D6A-5DF6-3AC5-6627B54E225F}"/>
              </a:ext>
            </a:extLst>
          </p:cNvPr>
          <p:cNvSpPr txBox="1"/>
          <p:nvPr/>
        </p:nvSpPr>
        <p:spPr>
          <a:xfrm>
            <a:off x="1013235" y="6245641"/>
            <a:ext cx="5525546" cy="241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・たるちゃん文庫（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月のお休みは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27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日です）ご利用時間　午前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時～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時・午後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時～</a:t>
            </a:r>
            <a:r>
              <a:rPr lang="en-US" altLang="ja-JP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15</a:t>
            </a:r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078195" y="9724700"/>
            <a:ext cx="2963368" cy="35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232" tIns="8643" rIns="72232" bIns="8643" numCol="1" anchor="t" anchorCtr="0" compatLnSpc="1">
            <a:prstTxWarp prst="textNoShape">
              <a:avLst/>
            </a:prstTxWarp>
          </a:bodyPr>
          <a:lstStyle/>
          <a:p>
            <a:pPr defTabSz="8889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361" b="1" dirty="0">
                <a:solidFill>
                  <a:srgbClr val="00206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《横浜市樽町地域ケアプラザ案内》</a:t>
            </a:r>
            <a:endParaRPr kumimoji="0" lang="ja-JP" altLang="ja-JP" sz="1750" dirty="0">
              <a:latin typeface="Arial" panose="020B0604020202020204" pitchFamily="34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85034" y="9897127"/>
            <a:ext cx="6610472" cy="72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901" tIns="44451" rIns="88901" bIns="44451" numCol="1" anchor="t" anchorCtr="0" compatLnSpc="1">
            <a:prstTxWarp prst="textNoShape">
              <a:avLst/>
            </a:prstTxWarp>
          </a:bodyPr>
          <a:lstStyle>
            <a:lvl1pPr indent="127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88980"/>
            <a:r>
              <a:rPr kumimoji="0" lang="ja-JP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〒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222-0001 </a:t>
            </a:r>
            <a:r>
              <a:rPr kumimoji="0" lang="ja-JP" altLang="en-US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横浜市港北区樽町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1-22-46</a:t>
            </a:r>
            <a:r>
              <a:rPr kumimoji="0" lang="ja-JP" altLang="en-US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TEL</a:t>
            </a:r>
            <a:r>
              <a:rPr kumimoji="0" lang="ja-JP" altLang="en-US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045-532-2501 </a:t>
            </a:r>
            <a:r>
              <a:rPr kumimoji="0" lang="ja-JP" altLang="en-US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 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1069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045-533-0025</a:t>
            </a:r>
            <a:endParaRPr kumimoji="0" lang="en-US" altLang="ja-JP" sz="583" dirty="0"/>
          </a:p>
          <a:p>
            <a:pPr defTabSz="888980"/>
            <a:r>
              <a:rPr kumimoji="0" lang="ja-JP" altLang="en-US" sz="1069" b="1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ホームページ</a:t>
            </a:r>
            <a:r>
              <a:rPr kumimoji="0" lang="en-US" altLang="ja-JP" sz="1069" dirty="0">
                <a:solidFill>
                  <a:srgbClr val="FF0000"/>
                </a:solidFill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https://www.y-kyousei.or.jp/tarumachi-cp/</a:t>
            </a:r>
            <a:r>
              <a:rPr kumimoji="0" lang="ja-JP" altLang="en-US" sz="1069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069" b="1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地域活動交流ブログ</a:t>
            </a:r>
            <a:r>
              <a:rPr kumimoji="0" lang="en-US" altLang="ja-JP" sz="1069" dirty="0">
                <a:solidFill>
                  <a:srgbClr val="0070C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http://ameblo.jp/taru-cp/</a:t>
            </a:r>
            <a:endParaRPr kumimoji="0" lang="en-US" altLang="ja-JP" sz="583" dirty="0"/>
          </a:p>
          <a:p>
            <a:pPr defTabSz="888980"/>
            <a:r>
              <a:rPr kumimoji="0" lang="en-US" altLang="ja-JP" sz="972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972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駐輪場はありますが、駐車スペースがございません。お車でのご来館はご遠慮ください。</a:t>
            </a:r>
            <a:endParaRPr kumimoji="0" lang="ja-JP" altLang="en-US" sz="1750" dirty="0"/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-821572" y="1930482"/>
            <a:ext cx="179603" cy="382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905"/>
          </a:p>
        </p:txBody>
      </p:sp>
      <p:sp>
        <p:nvSpPr>
          <p:cNvPr id="70" name="角丸四角形 18"/>
          <p:cNvSpPr>
            <a:spLocks noChangeArrowheads="1"/>
          </p:cNvSpPr>
          <p:nvPr/>
        </p:nvSpPr>
        <p:spPr bwMode="auto">
          <a:xfrm>
            <a:off x="216018" y="9724921"/>
            <a:ext cx="7120889" cy="749595"/>
          </a:xfrm>
          <a:prstGeom prst="roundRect">
            <a:avLst>
              <a:gd name="adj" fmla="val 16667"/>
            </a:avLst>
          </a:prstGeom>
          <a:noFill/>
          <a:ln w="22225">
            <a:solidFill>
              <a:srgbClr val="7030A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8901" tIns="44451" rIns="88901" bIns="44451" numCol="1" anchor="ctr" anchorCtr="0" compatLnSpc="1">
            <a:prstTxWarp prst="textNoShape">
              <a:avLst/>
            </a:prstTxWarp>
          </a:bodyPr>
          <a:lstStyle/>
          <a:p>
            <a:endParaRPr lang="ja-JP" altLang="en-US" sz="1905"/>
          </a:p>
        </p:txBody>
      </p:sp>
      <p:pic>
        <p:nvPicPr>
          <p:cNvPr id="109" name="図 10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243" y="9815412"/>
            <a:ext cx="857271" cy="606627"/>
          </a:xfrm>
          <a:prstGeom prst="rect">
            <a:avLst/>
          </a:prstGeom>
          <a:noFill/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D6A2AC8-9272-D736-E146-F0F383CB48E4}"/>
              </a:ext>
            </a:extLst>
          </p:cNvPr>
          <p:cNvSpPr txBox="1"/>
          <p:nvPr/>
        </p:nvSpPr>
        <p:spPr>
          <a:xfrm>
            <a:off x="4077716" y="1259185"/>
            <a:ext cx="11660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ほほえみ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園芸ﾎﾞﾗﾝﾃｨｱ）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E81DE0B-2336-6F9A-93F4-1B4D052B8DF4}"/>
              </a:ext>
            </a:extLst>
          </p:cNvPr>
          <p:cNvSpPr txBox="1"/>
          <p:nvPr/>
        </p:nvSpPr>
        <p:spPr>
          <a:xfrm>
            <a:off x="130769" y="3521754"/>
            <a:ext cx="102283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樽町ボッチャ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同好会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DF4A555F-0C7C-27A3-B95E-F4AC36DD445B}"/>
              </a:ext>
            </a:extLst>
          </p:cNvPr>
          <p:cNvSpPr txBox="1"/>
          <p:nvPr/>
        </p:nvSpPr>
        <p:spPr>
          <a:xfrm>
            <a:off x="2960251" y="2457614"/>
            <a:ext cx="1166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囲碁将棋サロン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DF4A555F-0C7C-27A3-B95E-F4AC36DD445B}"/>
              </a:ext>
            </a:extLst>
          </p:cNvPr>
          <p:cNvSpPr txBox="1"/>
          <p:nvPr/>
        </p:nvSpPr>
        <p:spPr>
          <a:xfrm>
            <a:off x="6146513" y="4062474"/>
            <a:ext cx="1166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モルック体験</a:t>
            </a:r>
          </a:p>
        </p:txBody>
      </p:sp>
      <p:sp>
        <p:nvSpPr>
          <p:cNvPr id="18" name="テキスト ボックス 99">
            <a:extLst>
              <a:ext uri="{FF2B5EF4-FFF2-40B4-BE49-F238E27FC236}">
                <a16:creationId xmlns:a16="http://schemas.microsoft.com/office/drawing/2014/main" id="{AD66E8A2-E62D-817B-3C12-2294804EC1FE}"/>
              </a:ext>
            </a:extLst>
          </p:cNvPr>
          <p:cNvSpPr txBox="1"/>
          <p:nvPr/>
        </p:nvSpPr>
        <p:spPr>
          <a:xfrm>
            <a:off x="1339164" y="5504009"/>
            <a:ext cx="353943" cy="6205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休館日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73EDBC9E-1B49-73A7-600A-ABA4D41A051B}"/>
              </a:ext>
            </a:extLst>
          </p:cNvPr>
          <p:cNvSpPr txBox="1"/>
          <p:nvPr/>
        </p:nvSpPr>
        <p:spPr>
          <a:xfrm>
            <a:off x="1927606" y="2919902"/>
            <a:ext cx="1193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17:30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樽町なごみ食堂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A55607-D7A0-21D2-21C6-60C7CD9EF491}"/>
              </a:ext>
            </a:extLst>
          </p:cNvPr>
          <p:cNvSpPr txBox="1"/>
          <p:nvPr/>
        </p:nvSpPr>
        <p:spPr>
          <a:xfrm>
            <a:off x="2956052" y="3501891"/>
            <a:ext cx="1085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赤ちゃん会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4FD9CD-F4D9-99B5-CAA5-38DAA1422DBB}"/>
              </a:ext>
            </a:extLst>
          </p:cNvPr>
          <p:cNvSpPr txBox="1"/>
          <p:nvPr/>
        </p:nvSpPr>
        <p:spPr>
          <a:xfrm>
            <a:off x="6144208" y="1250658"/>
            <a:ext cx="1308766" cy="58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地元樽町志隆の会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lang="ja-JP" altLang="en-US" sz="972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7EE4E7B-A2C4-5C98-A3B0-AE2852AAF8AE}"/>
              </a:ext>
            </a:extLst>
          </p:cNvPr>
          <p:cNvSpPr txBox="1"/>
          <p:nvPr/>
        </p:nvSpPr>
        <p:spPr>
          <a:xfrm>
            <a:off x="979483" y="1641460"/>
            <a:ext cx="2259745" cy="245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　　申込制　・　　参加費あり</a:t>
            </a:r>
            <a:endParaRPr lang="en-US" altLang="ja-JP" sz="97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A14EE7DA-35FC-48BF-F578-3F1AB523D5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184" y="1246538"/>
            <a:ext cx="218493" cy="21600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EAA571E8-3BCF-A773-85F9-1C311BF4E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174" y="3980340"/>
            <a:ext cx="217131" cy="216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3D26B47-A239-177A-8F65-CB242352F7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760" y="1840763"/>
            <a:ext cx="217131" cy="21600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BC6E60-FA44-6A62-449E-8A571C9A5238}"/>
              </a:ext>
            </a:extLst>
          </p:cNvPr>
          <p:cNvSpPr txBox="1"/>
          <p:nvPr/>
        </p:nvSpPr>
        <p:spPr>
          <a:xfrm>
            <a:off x="1934388" y="4713855"/>
            <a:ext cx="133285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子育て支援者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会場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08876E7-32C8-3CE4-5183-F3B35EE24E21}"/>
              </a:ext>
            </a:extLst>
          </p:cNvPr>
          <p:cNvSpPr txBox="1"/>
          <p:nvPr/>
        </p:nvSpPr>
        <p:spPr>
          <a:xfrm>
            <a:off x="4062918" y="3522516"/>
            <a:ext cx="11660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ほほえみ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園芸ﾎﾞﾗﾝﾃｨｱ）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C88D76-985F-1014-38F5-777688CE8E46}"/>
              </a:ext>
            </a:extLst>
          </p:cNvPr>
          <p:cNvSpPr txBox="1"/>
          <p:nvPr/>
        </p:nvSpPr>
        <p:spPr>
          <a:xfrm>
            <a:off x="5138472" y="2438237"/>
            <a:ext cx="9652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たるちゃん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カフェ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66" name="図 65">
            <a:extLst>
              <a:ext uri="{FF2B5EF4-FFF2-40B4-BE49-F238E27FC236}">
                <a16:creationId xmlns:a16="http://schemas.microsoft.com/office/drawing/2014/main" id="{E0E442DC-7A7D-148B-4AA6-59D409DE76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819" y="1633322"/>
            <a:ext cx="237691" cy="237691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98887BE-47DF-812E-3949-3837C64E6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047" y="1655787"/>
            <a:ext cx="225693" cy="223117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168CB11D-CFDC-1371-78F0-AC21F7A74E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297" y="1845025"/>
            <a:ext cx="216000" cy="213535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388EDAAA-C692-D8C6-7251-2BEC5D5F30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438" y="4681598"/>
            <a:ext cx="218494" cy="216000"/>
          </a:xfrm>
          <a:prstGeom prst="rect">
            <a:avLst/>
          </a:prstGeom>
        </p:spPr>
      </p:pic>
      <p:sp>
        <p:nvSpPr>
          <p:cNvPr id="2062" name="テキスト ボックス 2061">
            <a:extLst>
              <a:ext uri="{FF2B5EF4-FFF2-40B4-BE49-F238E27FC236}">
                <a16:creationId xmlns:a16="http://schemas.microsoft.com/office/drawing/2014/main" id="{9C4967DF-E86C-92F9-4BB6-6F197AA82FD3}"/>
              </a:ext>
            </a:extLst>
          </p:cNvPr>
          <p:cNvSpPr txBox="1"/>
          <p:nvPr/>
        </p:nvSpPr>
        <p:spPr>
          <a:xfrm>
            <a:off x="2935108" y="3971833"/>
            <a:ext cx="15147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en-US" altLang="ja-JP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GOGO</a:t>
            </a:r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知る活！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学ぼう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8FD05C99-0406-BDFF-5F18-05F7983C02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031" y="2449473"/>
            <a:ext cx="218494" cy="21600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69BA240-F262-9FED-2940-2D75B34EAD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947" y="4741959"/>
            <a:ext cx="217131" cy="216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4ED1528-4C31-3931-646E-6961917158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78" y="4741959"/>
            <a:ext cx="206210" cy="20385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52E8C7-E238-DF3C-7725-E17DD6ADD626}"/>
              </a:ext>
            </a:extLst>
          </p:cNvPr>
          <p:cNvSpPr txBox="1"/>
          <p:nvPr/>
        </p:nvSpPr>
        <p:spPr>
          <a:xfrm>
            <a:off x="982135" y="1825612"/>
            <a:ext cx="2165630" cy="391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　　玄関前マルシェ</a:t>
            </a:r>
            <a:endParaRPr lang="en-US" altLang="ja-JP" sz="97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97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（福祉作業販売所）</a:t>
            </a:r>
            <a:r>
              <a:rPr lang="en-US" altLang="ja-JP" sz="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雨天中止</a:t>
            </a:r>
            <a:endParaRPr lang="en-US" altLang="ja-JP" sz="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809EC343-222C-B294-5C38-CF30CBC46CC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724" y="1859349"/>
            <a:ext cx="286329" cy="46041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65BBA84-9841-1C01-089F-873E9F6F03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64" y="1249086"/>
            <a:ext cx="828000" cy="828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96E95C9-F77E-219A-E062-71A280161F0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288" y="2653612"/>
            <a:ext cx="445135" cy="36512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487ABAA-FE37-1513-8DE1-CE8163CD4D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157" y="5362587"/>
            <a:ext cx="771525" cy="77152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BCB8F48-F42F-6B8F-0BE9-ED57F42CC29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31" y="3543038"/>
            <a:ext cx="933450" cy="9334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F7F3AA2-F2DD-2F48-0D30-B8DC70DA2FB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2" y="2450970"/>
            <a:ext cx="781050" cy="781050"/>
          </a:xfrm>
          <a:prstGeom prst="rect">
            <a:avLst/>
          </a:prstGeom>
        </p:spPr>
      </p:pic>
      <p:pic>
        <p:nvPicPr>
          <p:cNvPr id="20" name="Picture 8" descr="秋のマーク「銀杏」">
            <a:extLst>
              <a:ext uri="{FF2B5EF4-FFF2-40B4-BE49-F238E27FC236}">
                <a16:creationId xmlns:a16="http://schemas.microsoft.com/office/drawing/2014/main" id="{777736AD-240C-F9EF-5EE6-EA94B318C15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2224">
            <a:off x="394066" y="5481647"/>
            <a:ext cx="518160" cy="51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438DDA2-5503-DB56-7701-8523F4993891}"/>
              </a:ext>
            </a:extLst>
          </p:cNvPr>
          <p:cNvSpPr txBox="1"/>
          <p:nvPr/>
        </p:nvSpPr>
        <p:spPr>
          <a:xfrm>
            <a:off x="6143459" y="3521754"/>
            <a:ext cx="1308766" cy="58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B05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地元樽町志隆の会</a:t>
            </a:r>
            <a:endParaRPr lang="en-US" altLang="ja-JP" sz="1100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lang="ja-JP" altLang="en-US" sz="972" u="sng" dirty="0">
              <a:solidFill>
                <a:srgbClr val="00B05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F478A45-4D7E-7A39-0576-044EF7B57143}"/>
              </a:ext>
            </a:extLst>
          </p:cNvPr>
          <p:cNvSpPr txBox="1"/>
          <p:nvPr/>
        </p:nvSpPr>
        <p:spPr>
          <a:xfrm>
            <a:off x="1923898" y="3521754"/>
            <a:ext cx="133285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子育て支援者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会場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DB167CF-3EE0-660D-7D77-6D37FADDE28B}"/>
              </a:ext>
            </a:extLst>
          </p:cNvPr>
          <p:cNvSpPr txBox="1"/>
          <p:nvPr/>
        </p:nvSpPr>
        <p:spPr>
          <a:xfrm>
            <a:off x="1906150" y="5477161"/>
            <a:ext cx="133285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子育て支援者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会場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E8B4E162-D962-5E97-9083-6E6978EAF7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338" y="2276477"/>
            <a:ext cx="286329" cy="460414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650D02B0-17A5-8FA4-F3E5-60B85110E0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791" y="1072561"/>
            <a:ext cx="286329" cy="460414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7F80BD4-A2C1-2B89-82C4-9E952D3582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99" y="4544273"/>
            <a:ext cx="286329" cy="460414"/>
          </a:xfrm>
          <a:prstGeom prst="rect">
            <a:avLst/>
          </a:prstGeom>
        </p:spPr>
      </p:pic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FD47600-9820-2D1B-2571-FAF28CEE24AC}"/>
              </a:ext>
            </a:extLst>
          </p:cNvPr>
          <p:cNvSpPr txBox="1"/>
          <p:nvPr/>
        </p:nvSpPr>
        <p:spPr>
          <a:xfrm>
            <a:off x="6181641" y="3876783"/>
            <a:ext cx="96528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75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（歌と落語）</a:t>
            </a:r>
            <a:endParaRPr lang="ja-JP" altLang="en-US" sz="875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4369858-C634-C01E-C2B5-2DBE7161F7FD}"/>
              </a:ext>
            </a:extLst>
          </p:cNvPr>
          <p:cNvSpPr txBox="1"/>
          <p:nvPr/>
        </p:nvSpPr>
        <p:spPr>
          <a:xfrm>
            <a:off x="5123097" y="2943663"/>
            <a:ext cx="1267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会場：つなしま交流室</a:t>
            </a:r>
            <a:endParaRPr lang="en-US" altLang="ja-JP" sz="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F90957F-926C-212D-869C-F928037599CB}"/>
              </a:ext>
            </a:extLst>
          </p:cNvPr>
          <p:cNvSpPr txBox="1"/>
          <p:nvPr/>
        </p:nvSpPr>
        <p:spPr>
          <a:xfrm>
            <a:off x="2956666" y="3828052"/>
            <a:ext cx="1267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</a:t>
            </a:r>
            <a:r>
              <a:rPr lang="ja-JP" altLang="en-US" sz="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申込不要になりました</a:t>
            </a:r>
            <a:endParaRPr lang="en-US" altLang="ja-JP" sz="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0634178-A171-002F-093A-11C6F62B53E5}"/>
              </a:ext>
            </a:extLst>
          </p:cNvPr>
          <p:cNvSpPr txBox="1"/>
          <p:nvPr/>
        </p:nvSpPr>
        <p:spPr>
          <a:xfrm>
            <a:off x="2963341" y="5982119"/>
            <a:ext cx="1267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会場：つなしま交流室</a:t>
            </a:r>
            <a:endParaRPr lang="en-US" altLang="ja-JP" sz="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ED7F95B-B674-936B-A554-C96F09AC2C95}"/>
              </a:ext>
            </a:extLst>
          </p:cNvPr>
          <p:cNvSpPr txBox="1"/>
          <p:nvPr/>
        </p:nvSpPr>
        <p:spPr>
          <a:xfrm>
            <a:off x="2982756" y="5477161"/>
            <a:ext cx="15147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13:30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ニットカフェ</a:t>
            </a:r>
            <a:endParaRPr lang="en-US" altLang="ja-JP" sz="1100" u="sng" dirty="0">
              <a:solidFill>
                <a:srgbClr val="0070C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0070C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つなしま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8F77A81-9B88-9B18-A7EA-D62FD5FEE4E2}"/>
              </a:ext>
            </a:extLst>
          </p:cNvPr>
          <p:cNvSpPr txBox="1"/>
          <p:nvPr/>
        </p:nvSpPr>
        <p:spPr>
          <a:xfrm>
            <a:off x="4101994" y="5474583"/>
            <a:ext cx="1116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9:45</a:t>
            </a:r>
            <a:r>
              <a:rPr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endParaRPr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100" u="sng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にこにこ広場</a:t>
            </a:r>
            <a:endParaRPr lang="en-US" altLang="ja-JP" sz="1100" u="sng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3762F6F-4A2B-461F-DC0A-CE8AFBAC64C6}"/>
              </a:ext>
            </a:extLst>
          </p:cNvPr>
          <p:cNvSpPr txBox="1"/>
          <p:nvPr/>
        </p:nvSpPr>
        <p:spPr>
          <a:xfrm>
            <a:off x="6135716" y="1592873"/>
            <a:ext cx="965286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75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（歌と落語）</a:t>
            </a:r>
            <a:endParaRPr lang="ja-JP" altLang="en-US" sz="875" dirty="0"/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D236A931-8B70-E212-0DDA-428849BA48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467" y="3543038"/>
            <a:ext cx="206210" cy="203857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DED61B91-ED4B-E026-5029-71676E769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23" y="3528369"/>
            <a:ext cx="206210" cy="203857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96F0896C-7131-F624-5E92-D71B6A1952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814" y="5467199"/>
            <a:ext cx="216000" cy="216000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F16CC0D0-A466-9D5C-50B9-C95D7EC59C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20" y="4030147"/>
            <a:ext cx="237691" cy="237691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4B175C29-B946-2615-2F55-879B569DAA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35" y="5465853"/>
            <a:ext cx="216000" cy="216000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A70CA5F6-85FF-6A19-ED5A-378D714241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948" y="2912322"/>
            <a:ext cx="217131" cy="2160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3A44A87A-4025-40EF-506A-2B1E1B10C7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56" y="2922853"/>
            <a:ext cx="218493" cy="21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7A7C382D-F691-F2E3-DD79-16231ADD0F33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97" y="6727292"/>
            <a:ext cx="5334131" cy="941458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28F7879F-D19C-0EDD-129A-4787B3D71537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547" y="7168992"/>
            <a:ext cx="3934498" cy="422613"/>
          </a:xfrm>
          <a:prstGeom prst="rect">
            <a:avLst/>
          </a:prstGeom>
        </p:spPr>
      </p:pic>
      <p:sp>
        <p:nvSpPr>
          <p:cNvPr id="57" name="テキスト ボックス 17">
            <a:extLst>
              <a:ext uri="{FF2B5EF4-FFF2-40B4-BE49-F238E27FC236}">
                <a16:creationId xmlns:a16="http://schemas.microsoft.com/office/drawing/2014/main" id="{31C4658B-FBA7-2373-C99D-9CE945B5571D}"/>
              </a:ext>
            </a:extLst>
          </p:cNvPr>
          <p:cNvSpPr txBox="1"/>
          <p:nvPr/>
        </p:nvSpPr>
        <p:spPr>
          <a:xfrm>
            <a:off x="2485716" y="7125926"/>
            <a:ext cx="3168188" cy="47377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2000" kern="100" dirty="0">
                <a:solidFill>
                  <a:srgbClr val="FF0000"/>
                </a:solidFill>
                <a:effectLst/>
                <a:latin typeface="游明朝" panose="02020400000000000000" pitchFamily="18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ニットカフェ つなしま</a:t>
            </a:r>
            <a:endParaRPr lang="ja-JP" sz="20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8" name="WordArt 2">
            <a:extLst>
              <a:ext uri="{FF2B5EF4-FFF2-40B4-BE49-F238E27FC236}">
                <a16:creationId xmlns:a16="http://schemas.microsoft.com/office/drawing/2014/main" id="{FDE6E205-4BA6-6A2C-269F-0B876ED165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5807" y="6868451"/>
            <a:ext cx="1796016" cy="21979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＜ご近所の先生シリーズ＞</a:t>
            </a:r>
          </a:p>
        </p:txBody>
      </p:sp>
      <p:sp>
        <p:nvSpPr>
          <p:cNvPr id="59" name="テキスト ボックス 31">
            <a:extLst>
              <a:ext uri="{FF2B5EF4-FFF2-40B4-BE49-F238E27FC236}">
                <a16:creationId xmlns:a16="http://schemas.microsoft.com/office/drawing/2014/main" id="{9802D1C6-9AEF-46D9-1F37-357F5260885A}"/>
              </a:ext>
            </a:extLst>
          </p:cNvPr>
          <p:cNvSpPr txBox="1"/>
          <p:nvPr/>
        </p:nvSpPr>
        <p:spPr>
          <a:xfrm>
            <a:off x="596162" y="7975403"/>
            <a:ext cx="6448333" cy="153446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ja-JP" sz="12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　時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ja-JP" altLang="ja-JP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１０月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２９</a:t>
            </a:r>
            <a:r>
              <a:rPr lang="ja-JP" altLang="ja-JP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日（水）１３時３０分～１５時３０分</a:t>
            </a:r>
          </a:p>
          <a:p>
            <a:r>
              <a:rPr lang="ja-JP" altLang="ja-JP" sz="12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　所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：つなしま交流室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綱島西２－１１－５シュロスオータニ綱島２階</a:t>
            </a:r>
            <a:r>
              <a:rPr lang="ja-JP" altLang="en-US" sz="1100" u="dbl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>
              <a:spcAft>
                <a:spcPts val="0"/>
              </a:spcAft>
            </a:pPr>
            <a:r>
              <a:rPr lang="ja-JP" sz="1200" kern="100" dirty="0"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定　員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：１０名（先着順）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200" kern="100" dirty="0"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対　象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：どなたでも</a:t>
            </a:r>
            <a:endParaRPr lang="en-US" altLang="ja-JP" sz="12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1200" kern="100" dirty="0">
                <a:solidFill>
                  <a:srgbClr val="0070C0"/>
                </a:solidFill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講</a:t>
            </a:r>
            <a:r>
              <a:rPr lang="ja-JP" altLang="en-US" sz="1200" kern="100" dirty="0">
                <a:solidFill>
                  <a:srgbClr val="0070C0"/>
                </a:solidFill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solidFill>
                  <a:srgbClr val="0070C0"/>
                </a:solidFill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師</a:t>
            </a:r>
            <a:r>
              <a:rPr lang="ja-JP" altLang="ja-JP" sz="1200" b="1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ja-JP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池内　俊輔 氏</a:t>
            </a:r>
            <a:r>
              <a:rPr lang="ja-JP" altLang="en-US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/</a:t>
            </a:r>
            <a:r>
              <a:rPr lang="ja-JP" altLang="en-US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池内　智子 氏</a:t>
            </a:r>
            <a:endParaRPr lang="en-US" altLang="ja-JP" sz="1200" kern="100" dirty="0"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 </a:t>
            </a:r>
            <a:r>
              <a:rPr lang="ja-JP" altLang="en-US" sz="1000" kern="100" dirty="0">
                <a:latin typeface="+mn-ea"/>
                <a:cs typeface="Times New Roman" panose="02020603050405020304" pitchFamily="18" charset="0"/>
              </a:rPr>
              <a:t>（</a:t>
            </a:r>
            <a:r>
              <a:rPr lang="ja-JP" altLang="ja-JP" sz="1000" dirty="0"/>
              <a:t>＊綱島駅旧駅ビルの手芸店「亜華絲屋」の元経営者</a:t>
            </a:r>
            <a:r>
              <a:rPr lang="ja-JP" altLang="en-US" sz="1000" dirty="0"/>
              <a:t>）</a:t>
            </a:r>
            <a:endParaRPr lang="ja-JP" altLang="ja-JP" sz="1000" dirty="0"/>
          </a:p>
          <a:p>
            <a:pPr algn="just">
              <a:spcAft>
                <a:spcPts val="0"/>
              </a:spcAft>
            </a:pPr>
            <a:r>
              <a:rPr lang="ja-JP" sz="1200" kern="100" dirty="0"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参加費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：無料</a:t>
            </a:r>
          </a:p>
          <a:p>
            <a:pPr algn="just">
              <a:spcAft>
                <a:spcPts val="0"/>
              </a:spcAft>
            </a:pPr>
            <a:r>
              <a:rPr lang="ja-JP" sz="1200" kern="100" dirty="0"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持ち物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：材料などはご自身での持ち込み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2" name="図 61">
            <a:extLst>
              <a:ext uri="{FF2B5EF4-FFF2-40B4-BE49-F238E27FC236}">
                <a16:creationId xmlns:a16="http://schemas.microsoft.com/office/drawing/2014/main" id="{A9DB808E-1214-C70E-1C7C-CE0679CD628C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243" y="6726204"/>
            <a:ext cx="721591" cy="941458"/>
          </a:xfrm>
          <a:prstGeom prst="rect">
            <a:avLst/>
          </a:prstGeom>
        </p:spPr>
      </p:pic>
      <p:pic>
        <p:nvPicPr>
          <p:cNvPr id="2048" name="図 2047">
            <a:extLst>
              <a:ext uri="{FF2B5EF4-FFF2-40B4-BE49-F238E27FC236}">
                <a16:creationId xmlns:a16="http://schemas.microsoft.com/office/drawing/2014/main" id="{3220E957-535F-2ABF-EADB-8B0A87566266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7"/>
              </a:ext>
            </a:extLst>
          </a:blip>
          <a:stretch>
            <a:fillRect/>
          </a:stretch>
        </p:blipFill>
        <p:spPr>
          <a:xfrm rot="20109028">
            <a:off x="1640342" y="6954168"/>
            <a:ext cx="426690" cy="539830"/>
          </a:xfrm>
          <a:prstGeom prst="rect">
            <a:avLst/>
          </a:prstGeom>
        </p:spPr>
      </p:pic>
      <p:pic>
        <p:nvPicPr>
          <p:cNvPr id="2049" name="図 2048">
            <a:extLst>
              <a:ext uri="{FF2B5EF4-FFF2-40B4-BE49-F238E27FC236}">
                <a16:creationId xmlns:a16="http://schemas.microsoft.com/office/drawing/2014/main" id="{EF349736-4446-CF03-B518-4E24D86709E8}"/>
              </a:ext>
            </a:extLst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00" y="7162525"/>
            <a:ext cx="600535" cy="607523"/>
          </a:xfrm>
          <a:prstGeom prst="rect">
            <a:avLst/>
          </a:prstGeom>
        </p:spPr>
      </p:pic>
      <p:sp>
        <p:nvSpPr>
          <p:cNvPr id="2050" name="テキスト ボックス 27">
            <a:extLst>
              <a:ext uri="{FF2B5EF4-FFF2-40B4-BE49-F238E27FC236}">
                <a16:creationId xmlns:a16="http://schemas.microsoft.com/office/drawing/2014/main" id="{D20107D6-30A3-A3C2-D639-4DE7C3559564}"/>
              </a:ext>
            </a:extLst>
          </p:cNvPr>
          <p:cNvSpPr txBox="1"/>
          <p:nvPr/>
        </p:nvSpPr>
        <p:spPr>
          <a:xfrm>
            <a:off x="703423" y="7674125"/>
            <a:ext cx="5785305" cy="34851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612140" algn="just">
              <a:spcAft>
                <a:spcPts val="0"/>
              </a:spcAft>
            </a:pPr>
            <a:r>
              <a:rPr lang="ja-JP" sz="1400" b="1" kern="1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あなたの編み物の疑問に編み物のベテラン講師が答えます！</a:t>
            </a:r>
            <a:endParaRPr lang="ja-JP" sz="1400" kern="100" dirty="0">
              <a:solidFill>
                <a:srgbClr val="FF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55" name="四角形: メモ 2054">
            <a:extLst>
              <a:ext uri="{FF2B5EF4-FFF2-40B4-BE49-F238E27FC236}">
                <a16:creationId xmlns:a16="http://schemas.microsoft.com/office/drawing/2014/main" id="{4B17AAE6-B3C0-2080-1B8E-770075F06677}"/>
              </a:ext>
            </a:extLst>
          </p:cNvPr>
          <p:cNvSpPr/>
          <p:nvPr/>
        </p:nvSpPr>
        <p:spPr>
          <a:xfrm>
            <a:off x="4717635" y="8476328"/>
            <a:ext cx="2253042" cy="989297"/>
          </a:xfrm>
          <a:prstGeom prst="foldedCorner">
            <a:avLst/>
          </a:prstGeom>
          <a:solidFill>
            <a:schemeClr val="bg1"/>
          </a:solidFill>
          <a:ln w="19050">
            <a:solidFill>
              <a:srgbClr val="FF99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3" name="テキスト ボックス 2052">
            <a:extLst>
              <a:ext uri="{FF2B5EF4-FFF2-40B4-BE49-F238E27FC236}">
                <a16:creationId xmlns:a16="http://schemas.microsoft.com/office/drawing/2014/main" id="{19C7B40A-3C22-F37F-19F5-F1219AB8AF9B}"/>
              </a:ext>
            </a:extLst>
          </p:cNvPr>
          <p:cNvSpPr txBox="1"/>
          <p:nvPr/>
        </p:nvSpPr>
        <p:spPr>
          <a:xfrm>
            <a:off x="4548499" y="8702744"/>
            <a:ext cx="24869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１０月１０日（金）１０時～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お電話又は窓口にて</a:t>
            </a:r>
          </a:p>
          <a:p>
            <a:pPr algn="ctr"/>
            <a:r>
              <a:rPr kumimoji="1"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つなしま相談室・交流室</a:t>
            </a:r>
            <a:r>
              <a:rPr kumimoji="1"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電話：０４５－５３４－１２２０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51" name="テキスト ボックス 2050">
            <a:extLst>
              <a:ext uri="{FF2B5EF4-FFF2-40B4-BE49-F238E27FC236}">
                <a16:creationId xmlns:a16="http://schemas.microsoft.com/office/drawing/2014/main" id="{AE624862-372E-1B91-2F8E-84120E7344EB}"/>
              </a:ext>
            </a:extLst>
          </p:cNvPr>
          <p:cNvSpPr txBox="1"/>
          <p:nvPr/>
        </p:nvSpPr>
        <p:spPr>
          <a:xfrm>
            <a:off x="4743865" y="8484678"/>
            <a:ext cx="22547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◆お申込み・お問い合わせ◆</a:t>
            </a:r>
          </a:p>
        </p:txBody>
      </p:sp>
      <p:sp>
        <p:nvSpPr>
          <p:cNvPr id="2056" name="吹き出し: 円形 2055">
            <a:extLst>
              <a:ext uri="{FF2B5EF4-FFF2-40B4-BE49-F238E27FC236}">
                <a16:creationId xmlns:a16="http://schemas.microsoft.com/office/drawing/2014/main" id="{1CE8A093-06BC-3F5C-2B05-5002F482DDF2}"/>
              </a:ext>
            </a:extLst>
          </p:cNvPr>
          <p:cNvSpPr/>
          <p:nvPr/>
        </p:nvSpPr>
        <p:spPr>
          <a:xfrm>
            <a:off x="286241" y="6670435"/>
            <a:ext cx="875857" cy="467268"/>
          </a:xfrm>
          <a:prstGeom prst="wedgeEllipseCallout">
            <a:avLst>
              <a:gd name="adj1" fmla="val 83568"/>
              <a:gd name="adj2" fmla="val 23770"/>
            </a:avLst>
          </a:prstGeom>
          <a:solidFill>
            <a:schemeClr val="bg1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57" name="テキスト ボックス 2056">
            <a:extLst>
              <a:ext uri="{FF2B5EF4-FFF2-40B4-BE49-F238E27FC236}">
                <a16:creationId xmlns:a16="http://schemas.microsoft.com/office/drawing/2014/main" id="{8F16B49D-03CD-3721-5DC2-FD6F0A450351}"/>
              </a:ext>
            </a:extLst>
          </p:cNvPr>
          <p:cNvSpPr txBox="1"/>
          <p:nvPr/>
        </p:nvSpPr>
        <p:spPr>
          <a:xfrm>
            <a:off x="239036" y="6715611"/>
            <a:ext cx="96583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ご好評につき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今年も開催</a:t>
            </a:r>
          </a:p>
        </p:txBody>
      </p:sp>
    </p:spTree>
    <p:extLst>
      <p:ext uri="{BB962C8B-B14F-4D97-AF65-F5344CB8AC3E}">
        <p14:creationId xmlns:p14="http://schemas.microsoft.com/office/powerpoint/2010/main" val="1031021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15167</TotalTime>
  <Words>817</Words>
  <Application>Microsoft Office PowerPoint</Application>
  <PresentationFormat>ユーザー設定</PresentationFormat>
  <Paragraphs>183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BIZ UDPゴシック</vt:lpstr>
      <vt:lpstr>HGPｺﾞｼｯｸE</vt:lpstr>
      <vt:lpstr>HGS創英角ｺﾞｼｯｸUB</vt:lpstr>
      <vt:lpstr>HGS創英角ﾎﾟｯﾌﾟ体</vt:lpstr>
      <vt:lpstr>HG丸ｺﾞｼｯｸM-PRO</vt:lpstr>
      <vt:lpstr>ＭＳ Ｐゴシック</vt:lpstr>
      <vt:lpstr>UD デジタル 教科書体 N-B</vt:lpstr>
      <vt:lpstr>游明朝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樽町地域ケアプラザ 横浜市</cp:lastModifiedBy>
  <cp:revision>1019</cp:revision>
  <cp:lastPrinted>2025-09-05T07:42:00Z</cp:lastPrinted>
  <dcterms:created xsi:type="dcterms:W3CDTF">2016-07-04T03:20:45Z</dcterms:created>
  <dcterms:modified xsi:type="dcterms:W3CDTF">2025-09-19T08:47:06Z</dcterms:modified>
</cp:coreProperties>
</file>